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77" r:id="rId4"/>
    <p:sldId id="259" r:id="rId5"/>
    <p:sldId id="292" r:id="rId6"/>
    <p:sldId id="285" r:id="rId7"/>
    <p:sldId id="293" r:id="rId8"/>
    <p:sldId id="294" r:id="rId9"/>
    <p:sldId id="283" r:id="rId10"/>
    <p:sldId id="27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ADADD4-56EE-4FBE-BAB5-0160E8AB4589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A6170DD-ECF4-429F-BB6B-627BC4B6A4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464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006035271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58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596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16649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5505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8049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99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570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6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4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0968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5151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00608" y="1916832"/>
            <a:ext cx="7543800" cy="1066800"/>
          </a:xfrm>
        </p:spPr>
        <p:txBody>
          <a:bodyPr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08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高级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技巧</a:t>
            </a: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1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．掌握“图层”面板的应用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2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．掌握蒙版的应用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3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．掌握封套的应用</a:t>
            </a:r>
            <a:endParaRPr lang="zh-CN" altLang="zh-CN" sz="1800" kern="100" dirty="0">
              <a:effectLst/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851400" y="1916113"/>
            <a:ext cx="3582988" cy="239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1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．了解关于海报的专业知识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2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．了解“图层”面板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3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．学会使用蒙版和封套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4</a:t>
            </a:r>
            <a:r>
              <a:rPr lang="zh-CN" altLang="zh-CN" sz="1800" kern="100" dirty="0" smtClean="0">
                <a:effectLst/>
                <a:latin typeface="+mn-ea"/>
                <a:cs typeface="宋体" panose="02010600030101010101" pitchFamily="2" charset="-122"/>
              </a:rPr>
              <a:t>．了解动作和批处理的应用</a:t>
            </a:r>
            <a:endParaRPr lang="zh-CN" altLang="zh-CN" sz="1800" kern="100" dirty="0">
              <a:effectLst/>
              <a:latin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75589" y="1536700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认识“图层”面板</a:t>
              </a: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158013" y="2415457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编辑“图层”面板</a:t>
              </a: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2195513" y="3325020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使用蒙版</a:t>
              </a: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18" name="Group 93"/>
          <p:cNvGrpSpPr>
            <a:grpSpLocks/>
          </p:cNvGrpSpPr>
          <p:nvPr/>
        </p:nvGrpSpPr>
        <p:grpSpPr bwMode="auto">
          <a:xfrm>
            <a:off x="2195513" y="4178300"/>
            <a:ext cx="4724400" cy="685800"/>
            <a:chOff x="1296" y="1824"/>
            <a:chExt cx="2976" cy="432"/>
          </a:xfrm>
          <a:solidFill>
            <a:srgbClr val="7030A0"/>
          </a:solidFill>
        </p:grpSpPr>
        <p:sp>
          <p:nvSpPr>
            <p:cNvPr id="19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应用封套</a:t>
              </a:r>
            </a:p>
          </p:txBody>
        </p:sp>
        <p:sp>
          <p:nvSpPr>
            <p:cNvPr id="22" name="Text Box 97"/>
            <p:cNvSpPr txBox="1">
              <a:spLocks noChangeArrowheads="1"/>
            </p:cNvSpPr>
            <p:nvPr/>
          </p:nvSpPr>
          <p:spPr bwMode="gray">
            <a:xfrm>
              <a:off x="1472" y="1903"/>
              <a:ext cx="80" cy="29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Group 93"/>
          <p:cNvGrpSpPr>
            <a:grpSpLocks/>
          </p:cNvGrpSpPr>
          <p:nvPr/>
        </p:nvGrpSpPr>
        <p:grpSpPr bwMode="auto">
          <a:xfrm>
            <a:off x="2195513" y="5041106"/>
            <a:ext cx="4724400" cy="685800"/>
            <a:chOff x="1296" y="1824"/>
            <a:chExt cx="2976" cy="432"/>
          </a:xfrm>
          <a:solidFill>
            <a:srgbClr val="C00000"/>
          </a:solidFill>
        </p:grpSpPr>
        <p:sp>
          <p:nvSpPr>
            <p:cNvPr id="2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混合效果</a:t>
              </a:r>
            </a:p>
          </p:txBody>
        </p:sp>
        <p:sp>
          <p:nvSpPr>
            <p:cNvPr id="27" name="Text Box 97"/>
            <p:cNvSpPr txBox="1">
              <a:spLocks noChangeArrowheads="1"/>
            </p:cNvSpPr>
            <p:nvPr/>
          </p:nvSpPr>
          <p:spPr bwMode="gray">
            <a:xfrm>
              <a:off x="1472" y="1906"/>
              <a:ext cx="80" cy="29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 smtClean="0">
                <a:ea typeface="宋体" panose="02010600030101010101" pitchFamily="2" charset="-122"/>
              </a:rPr>
              <a:t>认识</a:t>
            </a:r>
            <a:r>
              <a:rPr lang="zh-CN" altLang="zh-CN" dirty="0">
                <a:ea typeface="宋体" panose="02010600030101010101" pitchFamily="2" charset="-122"/>
              </a:rPr>
              <a:t>“图层”面板</a:t>
            </a:r>
          </a:p>
        </p:txBody>
      </p:sp>
      <p:sp>
        <p:nvSpPr>
          <p:cNvPr id="2" name="矩形 1"/>
          <p:cNvSpPr/>
          <p:nvPr/>
        </p:nvSpPr>
        <p:spPr>
          <a:xfrm>
            <a:off x="780027" y="1399937"/>
            <a:ext cx="68327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建非常复杂的作品时，需要在绘图页面创建多个对象，由于各对象的大小不一致，这时就可以使用图层来管理对象，图层就像一个文件夹，它可包含多个对象，用户可以对图层进行各种编辑，在不同的图层之间移动对象，以及更改图层的排列顺序等等。</a:t>
            </a:r>
            <a:endParaRPr lang="zh-CN" altLang="zh-CN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763688" y="35010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494970"/>
              </p:ext>
            </p:extLst>
          </p:nvPr>
        </p:nvGraphicFramePr>
        <p:xfrm>
          <a:off x="1619672" y="3356992"/>
          <a:ext cx="4464496" cy="2691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Picture" r:id="rId3" imgW="2954956" imgH="2656573" progId="Word.Picture.8">
                  <p:embed/>
                </p:oleObj>
              </mc:Choice>
              <mc:Fallback>
                <p:oleObj name="Picture" r:id="rId3" imgW="2954956" imgH="2656573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7332" t="-1997" r="-35370" b="-6769"/>
                      <a:stretch>
                        <a:fillRect/>
                      </a:stretch>
                    </p:blipFill>
                    <p:spPr bwMode="auto">
                      <a:xfrm>
                        <a:off x="1619672" y="3356992"/>
                        <a:ext cx="4464496" cy="26912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  </a:t>
            </a:r>
            <a:r>
              <a:rPr lang="zh-CN" altLang="zh-CN" dirty="0" smtClean="0">
                <a:ea typeface="宋体" panose="02010600030101010101" pitchFamily="2" charset="-122"/>
              </a:rPr>
              <a:t>编辑</a:t>
            </a:r>
            <a:r>
              <a:rPr lang="zh-CN" altLang="zh-CN" dirty="0">
                <a:ea typeface="宋体" panose="02010600030101010101" pitchFamily="2" charset="-122"/>
              </a:rPr>
              <a:t>“图层”面板</a:t>
            </a: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1119188" y="1412875"/>
            <a:ext cx="6985000" cy="4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9552" y="1196752"/>
            <a:ext cx="56886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用户使用图层进行工作时，可以通过“图层”面板对图层进行一些编辑，如为对象创建新的图层，为当前的父图层创建子图层，为图层设置选项，合并图层，创建图层模板等等，这些操作都可以执行面板菜单中的命令来完成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新建一个文件的同时，默认情况下会自动创建一个空白的图层</a:t>
            </a:r>
            <a:r>
              <a:rPr lang="zh-CN" altLang="en-US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选择一个图层时，直接在图层名称上单击，这时该图层会呈高亮度显示，并在名称后会出现一个当前图层指示器标志，表明该图层为活动的。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隐藏一个图层时，则在该图层中的对象在页面上就不会显示，在“图层”面板中用户可有选择地隐藏或显示图层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锁定图层后，该图层中的对象不能再被选择或编辑，利用图层面板所提供的锁定父图层命令能够快速锁定多个路径、群组或子图层。</a:t>
            </a: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9461" name="Picture 5" descr="08-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204864"/>
            <a:ext cx="26193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3  </a:t>
            </a:r>
            <a:r>
              <a:rPr lang="zh-CN" altLang="zh-CN" dirty="0" smtClean="0">
                <a:ea typeface="宋体" panose="02010600030101010101" pitchFamily="2" charset="-122"/>
              </a:rPr>
              <a:t>使用</a:t>
            </a:r>
            <a:r>
              <a:rPr lang="zh-CN" altLang="zh-CN" dirty="0">
                <a:ea typeface="宋体" panose="02010600030101010101" pitchFamily="2" charset="-122"/>
              </a:rPr>
              <a:t>蒙版</a:t>
            </a:r>
          </a:p>
        </p:txBody>
      </p:sp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763588" y="1262063"/>
            <a:ext cx="748030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zh-CN" sz="18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蒙版是一种高级的图形选择和处理技术，当用户需要改变图形对象某个区域的颜色，或者要对该区域单独应用滤镜或其他效果时，可以使用蒙版来分离或保护其余的部分。当选择某个图形的部分区域时，未选中区域将“被蒙版”或受保护以免被编辑。当然，用户也可以在进行复杂的图形编辑时使用蒙版。</a:t>
            </a:r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91" name="Picture 11" descr="08-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64994"/>
            <a:ext cx="3960440" cy="274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332656"/>
            <a:ext cx="38884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 smtClean="0">
                <a:solidFill>
                  <a:srgbClr val="0070C0"/>
                </a:solidFill>
                <a:latin typeface="+mj-ea"/>
                <a:ea typeface="+mj-ea"/>
              </a:rPr>
              <a:t>知识点</a:t>
            </a:r>
            <a:r>
              <a:rPr lang="en-US" altLang="zh-CN" sz="3200" b="1" dirty="0" smtClean="0">
                <a:solidFill>
                  <a:srgbClr val="0070C0"/>
                </a:solidFill>
                <a:latin typeface="+mj-ea"/>
                <a:ea typeface="+mj-ea"/>
              </a:rPr>
              <a:t>4</a:t>
            </a:r>
            <a:r>
              <a:rPr lang="zh-CN" altLang="zh-CN" sz="3200" b="1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 </a:t>
            </a:r>
            <a:r>
              <a:rPr lang="en-US" altLang="zh-CN" sz="3200" b="1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  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混合效果</a:t>
            </a:r>
          </a:p>
          <a:p>
            <a:endParaRPr lang="zh-CN" altLang="en-US" sz="32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2393" y="126876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“混合”命令可以混合线条、路径、颜色和图形，还可以同时混合颜色和线条或颜色和图形，利用“混合”可以制作出许多美妙的光滑过渡效果。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kern="100" dirty="0" smtClean="0">
                <a:effectLst/>
                <a:ea typeface="宋体" panose="02010600030101010101" pitchFamily="2" charset="-122"/>
                <a:cs typeface="Courier New" panose="02070309020205020404" pitchFamily="49" charset="0"/>
              </a:rPr>
              <a:t>选中混合对象，执行“对象”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→</a:t>
            </a:r>
            <a:r>
              <a:rPr lang="zh-CN" altLang="zh-CN" kern="100" dirty="0" smtClean="0">
                <a:effectLst/>
                <a:ea typeface="宋体" panose="02010600030101010101" pitchFamily="2" charset="-122"/>
                <a:cs typeface="Courier New" panose="02070309020205020404" pitchFamily="49" charset="0"/>
              </a:rPr>
              <a:t>“混合”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→</a:t>
            </a:r>
            <a:r>
              <a:rPr lang="zh-CN" altLang="zh-CN" kern="100" dirty="0" smtClean="0">
                <a:effectLst/>
                <a:ea typeface="宋体" panose="02010600030101010101" pitchFamily="2" charset="-122"/>
                <a:cs typeface="Courier New" panose="02070309020205020404" pitchFamily="49" charset="0"/>
              </a:rPr>
              <a:t>“释放”命令，可以释放混合对象</a:t>
            </a:r>
            <a:r>
              <a:rPr lang="zh-CN" altLang="en-US" kern="100" dirty="0" smtClean="0">
                <a:effectLst/>
                <a:ea typeface="宋体" panose="02010600030101010101" pitchFamily="2" charset="-122"/>
                <a:cs typeface="Courier New" panose="02070309020205020404" pitchFamily="49" charset="0"/>
              </a:rPr>
              <a:t>。</a:t>
            </a:r>
            <a:endParaRPr lang="en-US" altLang="zh-CN" kern="100" dirty="0" smtClean="0">
              <a:effectLst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当选择的图形进行混合后，就会形成一个整体，这个整体是由原混合对象以及对象之间的路径组成的。</a:t>
            </a: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当在页面中创建混合效果之后，利用任何选择工具都不能选择混合图形中间的过渡图形，如果想对混合图形中的过渡图形进行编辑则需要将混合图形解散。</a:t>
            </a:r>
          </a:p>
          <a:p>
            <a:pPr indent="266700" algn="just">
              <a:spcAft>
                <a:spcPts val="0"/>
              </a:spcAft>
            </a:pP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8130" name="Picture 2" descr="08-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909" y="1412776"/>
            <a:ext cx="3702147" cy="101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 descr="08-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909" y="3284984"/>
            <a:ext cx="35655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6081142" y="2552732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释放混合对象</a:t>
            </a:r>
            <a:endParaRPr lang="zh-CN" altLang="en-US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6055878" y="4324235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/>
              <a:t>解散混合对象</a:t>
            </a:r>
            <a:endParaRPr lang="zh-CN" altLang="en-US" sz="1400"/>
          </a:p>
        </p:txBody>
      </p:sp>
    </p:spTree>
    <p:extLst>
      <p:ext uri="{BB962C8B-B14F-4D97-AF65-F5344CB8AC3E}">
        <p14:creationId xmlns:p14="http://schemas.microsoft.com/office/powerpoint/2010/main" val="421958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404664"/>
            <a:ext cx="43204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 smtClean="0">
                <a:solidFill>
                  <a:srgbClr val="0070C0"/>
                </a:solidFill>
                <a:latin typeface="+mj-ea"/>
                <a:ea typeface="+mj-ea"/>
              </a:rPr>
              <a:t>知识点</a:t>
            </a:r>
            <a:r>
              <a:rPr lang="en-US" altLang="zh-CN" sz="3200" b="1" dirty="0" smtClean="0">
                <a:solidFill>
                  <a:srgbClr val="0070C0"/>
                </a:solidFill>
                <a:latin typeface="+mj-ea"/>
                <a:ea typeface="+mj-ea"/>
              </a:rPr>
              <a:t>5  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动作和批处理</a:t>
            </a:r>
          </a:p>
          <a:p>
            <a:endParaRPr lang="zh-CN" altLang="en-US" sz="32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592" y="1196752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动作就是对单个文件或一批文件回放一系列命令，大多数命令和工具的操作都可以记录在动作中，动作是快捷批处理的基础，快捷批处理就是自动处理默认的或已录制好的动作。用户可进行下列有关动作的编辑，如重新排列动作，或在一个动作内重新整理命令及其运行顺序，添加一些命令到动作中，使用对话框为动作录制新的命令或参数，更改动作选项，如动作名称、按钮颜色以及快捷键等等，复制、删除动作和命令，重新安排动作的默认列表。</a:t>
            </a:r>
          </a:p>
          <a:p>
            <a:pPr indent="266700" algn="just">
              <a:spcAft>
                <a:spcPts val="0"/>
              </a:spcAft>
            </a:pP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9159" name="Picture 7" descr="08-54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351132"/>
            <a:ext cx="2232248" cy="118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8" descr="08-54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09207"/>
            <a:ext cx="2592288" cy="182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56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3992810" cy="417591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None/>
              <a:defRPr/>
            </a:pP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某大型超市为了庆祝开业</a:t>
            </a:r>
            <a:r>
              <a:rPr lang="en-US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周年，委托本公司为其设计庆典海报。</a:t>
            </a:r>
            <a:endParaRPr lang="en-US" altLang="zh-CN" sz="2400" b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任务要求</a:t>
            </a:r>
            <a:endParaRPr lang="en-US" altLang="zh-CN" sz="2400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zh-CN" sz="2400" b="0" kern="100" dirty="0" smtClean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该海报要求画面简单、新颖、别致，能够营造出热烈的氛围，提升企业的形象。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508" name="Picture 4" descr="08-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01942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357</TotalTime>
  <Words>793</Words>
  <Application>Microsoft Office PowerPoint</Application>
  <PresentationFormat>全屏显示(4:3)</PresentationFormat>
  <Paragraphs>48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黑体</vt:lpstr>
      <vt:lpstr>华文琥珀</vt:lpstr>
      <vt:lpstr>华文行楷</vt:lpstr>
      <vt:lpstr>楷体</vt:lpstr>
      <vt:lpstr>宋体</vt:lpstr>
      <vt:lpstr>微软雅黑</vt:lpstr>
      <vt:lpstr>Arial</vt:lpstr>
      <vt:lpstr>Calibri</vt:lpstr>
      <vt:lpstr>Courier New</vt:lpstr>
      <vt:lpstr>Times New Roman</vt:lpstr>
      <vt:lpstr>Verdana</vt:lpstr>
      <vt:lpstr>Wingdings</vt:lpstr>
      <vt:lpstr>cdb2004218l</vt:lpstr>
      <vt:lpstr>Picture</vt:lpstr>
      <vt:lpstr>模块08  高级技巧</vt:lpstr>
      <vt:lpstr>学习目的</vt:lpstr>
      <vt:lpstr>主要内容</vt:lpstr>
      <vt:lpstr>知识点1  认识“图层”面板</vt:lpstr>
      <vt:lpstr>知识点2  编辑“图层”面板</vt:lpstr>
      <vt:lpstr>知识点3  使用蒙版</vt:lpstr>
      <vt:lpstr>PowerPoint 演示文稿</vt:lpstr>
      <vt:lpstr>PowerPoint 演示文稿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107</cp:revision>
  <dcterms:created xsi:type="dcterms:W3CDTF">2010-12-09T04:00:21Z</dcterms:created>
  <dcterms:modified xsi:type="dcterms:W3CDTF">2025-02-20T02:24:38Z</dcterms:modified>
</cp:coreProperties>
</file>